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301" r:id="rId5"/>
    <p:sldId id="274" r:id="rId6"/>
    <p:sldId id="279" r:id="rId7"/>
    <p:sldId id="264" r:id="rId8"/>
    <p:sldId id="300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7" r:id="rId21"/>
    <p:sldId id="294" r:id="rId22"/>
    <p:sldId id="299" r:id="rId23"/>
    <p:sldId id="277" r:id="rId24"/>
    <p:sldId id="292" r:id="rId25"/>
    <p:sldId id="27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50" d="100"/>
          <a:sy n="50" d="100"/>
        </p:scale>
        <p:origin x="-210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7A01F-6BD9-4969-BFBF-04457F49D48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3B06-3D1D-45B3-ADB8-19894FC33E8F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38FC-1B76-492B-8DBB-D55B9FE97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C6AF-89C1-4539-88DE-4A91A35BCEF7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8C8-4A1E-421A-8A0B-46E3B3BCB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21D-7FA2-4294-8D13-743F5EF4740F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E624-2D7C-4297-A83C-A705C7530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30-D1F5-4B7A-9D2B-737182F1CB2C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3DC-D0B4-454E-A669-CB24F8215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8625-D39D-42CF-B1A1-8B356028DFDE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785-1C99-44C6-8019-0CECB6783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1A2-40AF-4E92-979C-3DC5D98F7E36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95-C3DA-492E-A769-211EEAD5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879-3D81-4139-BBD7-60963230087A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D81A-0364-41F0-B3EA-AA4C5693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2F65-A75C-4CA7-8EBB-BF5E23080FA3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FDF-F801-4D76-A27D-0296AAC8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50C-61F1-48CB-9B21-F28E2FCAA1E5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452-932D-40BF-A17C-FC6BF886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E210-0F23-4047-A511-97448D25F4D9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AB7-5614-4E1D-B701-B15B33BEC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D56-F043-42F1-A2EB-B3F9EE573449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8556-942A-44AB-A6AD-C72A0C53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/>
              <a:pPr>
                <a:defRPr/>
              </a:pPr>
              <a:t>5/20/2022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9" r:id="rId5"/>
    <p:sldLayoutId id="2147483784" r:id="rId6"/>
    <p:sldLayoutId id="2147483790" r:id="rId7"/>
    <p:sldLayoutId id="2147483791" r:id="rId8"/>
    <p:sldLayoutId id="2147483792" r:id="rId9"/>
    <p:sldLayoutId id="2147483785" r:id="rId10"/>
    <p:sldLayoutId id="214748379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crr392.com/DOC/0008-005-Osnovnye-pravila-bezopasnogo-povedenija-n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zbez.com/sites/azbez.com/files/images/003_5.preview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azbez.com/sites/azbez.com/files/images/005_kopiya1.preview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cuments\ЛММ\БЕЗОПАСНОСТЬ\исх. безопасность на воде\проект слайды\Рисунок1.jpg"/>
          <p:cNvPicPr>
            <a:picLocks noChangeAspect="1" noChangeArrowheads="1"/>
          </p:cNvPicPr>
          <p:nvPr/>
        </p:nvPicPr>
        <p:blipFill>
          <a:blip r:embed="rId3" cstate="print"/>
          <a:srcRect t="31056" b="19507"/>
          <a:stretch>
            <a:fillRect/>
          </a:stretch>
        </p:blipFill>
        <p:spPr bwMode="auto">
          <a:xfrm>
            <a:off x="228600" y="5334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541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876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-85725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800"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"/>
            <a:ext cx="853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endParaRPr lang="ru-RU" sz="48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581" y="2057400"/>
            <a:ext cx="2843419" cy="336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1935163"/>
            <a:ext cx="8610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32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0"/>
            <a:ext cx="792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Катятся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волны от лодок с судами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/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492125"/>
            <a:ext cx="8763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>
                <a:cs typeface="Times New Roman" pitchFamily="18" charset="0"/>
              </a:rPr>
              <a:t>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47625"/>
            <a:ext cx="655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141317" name="Рисунок 3" descr="На волн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7200" y="1128713"/>
            <a:ext cx="8458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76800"/>
            <a:ext cx="220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3683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9240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36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1200"/>
              <a:t>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4" name="Рисунок 3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36401" cy="216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51656" cy="1423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5411" name="Рисунок 45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600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095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46434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4343400"/>
            <a:ext cx="5334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-55563"/>
            <a:ext cx="9144000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47458" name="Рисунок 4" descr="Кре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61436"/>
            <a:ext cx="5638800" cy="323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ocuments\ЛММ\БЕЗОПАСНОСТЬ\исх. безопасность на воде\проект слайды\Рисунок2.jpg"/>
          <p:cNvPicPr>
            <a:picLocks noChangeAspect="1" noChangeArrowheads="1"/>
          </p:cNvPicPr>
          <p:nvPr/>
        </p:nvPicPr>
        <p:blipFill>
          <a:blip r:embed="rId2" cstate="print"/>
          <a:srcRect t="26830"/>
          <a:stretch>
            <a:fillRect/>
          </a:stretch>
        </p:blipFill>
        <p:spPr bwMode="auto">
          <a:xfrm>
            <a:off x="228600" y="2057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609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: БЕЗОПАСНОСТЬ</a:t>
            </a:r>
          </a:p>
          <a:p>
            <a:pPr algn="ctr"/>
            <a:endParaRPr lang="ru-RU" sz="2400" b="1" i="1">
              <a:solidFill>
                <a:srgbClr val="2A728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Возраст участников: старший дошкольный возраст (5-7 лет)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475" y="1143000"/>
            <a:ext cx="86868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Инструкция по оказанию первой медицинской помощи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306888"/>
            <a:ext cx="20875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306888"/>
            <a:ext cx="23034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-42863"/>
            <a:ext cx="86868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2200" b="1">
                <a:solidFill>
                  <a:srgbClr val="4F81BD"/>
                </a:solidFill>
              </a:rPr>
              <a:t>Спасение утопающего</a:t>
            </a:r>
            <a:endParaRPr lang="ru-RU" sz="2200" b="1">
              <a:solidFill>
                <a:srgbClr val="4F81BD"/>
              </a:solidFill>
              <a:latin typeface="Cambria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Не стоит </a:t>
            </a:r>
            <a:r>
              <a:rPr lang="ru-RU" sz="2200" b="1">
                <a:cs typeface="Times New Roman" pitchFamily="18" charset="0"/>
              </a:rPr>
              <a:t>сломя голову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бросаться в воду..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Первое, что вы должны сделать, увидев тонущего человека, —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привлечь внимание </a:t>
            </a:r>
            <a:r>
              <a:rPr lang="ru-RU" sz="2200" b="1">
                <a:cs typeface="Times New Roman" pitchFamily="18" charset="0"/>
              </a:rPr>
              <a:t>окружающих криком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«Человек тонет!».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Затем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посмотрите, нет ли рядом спасательного средства. </a:t>
            </a:r>
            <a:r>
              <a:rPr lang="ru-RU" sz="2200" b="1">
                <a:cs typeface="Times New Roman" pitchFamily="18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sz="2200" b="1">
                <a:cs typeface="Times New Roman" pitchFamily="18" charset="0"/>
              </a:rPr>
              <a:t>•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 Попробуйте</a:t>
            </a:r>
            <a:r>
              <a:rPr lang="ru-RU" sz="2200" b="1">
                <a:cs typeface="Times New Roman" pitchFamily="18" charset="0"/>
              </a:rPr>
              <a:t>, если это возможно,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дотянуться до тонущего </a:t>
            </a:r>
            <a:r>
              <a:rPr lang="ru-RU" sz="2200" b="1">
                <a:cs typeface="Times New Roman" pitchFamily="18" charset="0"/>
              </a:rPr>
              <a:t>рукой, палкой, толстой веткой или бросьте ему веревку.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 Если рядом никого нет, можно попытаться спасти утопающего,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подплыв к нему сзади </a:t>
            </a:r>
            <a:r>
              <a:rPr lang="ru-RU" sz="2200" b="1">
                <a:cs typeface="Times New Roman" pitchFamily="18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если вы очень хорошо плаваете</a:t>
            </a:r>
            <a:r>
              <a:rPr lang="ru-RU" sz="2200" b="1">
                <a:cs typeface="Times New Roman" pitchFamily="18" charset="0"/>
              </a:rPr>
              <a:t>.</a:t>
            </a:r>
          </a:p>
          <a:p>
            <a:pPr eaLnBrk="0" hangingPunct="0"/>
            <a:endParaRPr lang="ru-RU" sz="2200" b="1">
              <a:cs typeface="Times New Roman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Соблюдайте правила поведения на воде!</a:t>
            </a:r>
            <a:endParaRPr lang="ru-RU" sz="2200" b="1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sp>
        <p:nvSpPr>
          <p:cNvPr id="31747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1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8610600" cy="5400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ocuments\ЛММ\БЕЗОПАСНОСТЬ\исх. безопасность на воде\проект слайды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81000" y="0"/>
            <a:ext cx="8382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90488" algn="l"/>
              </a:tabLst>
            </a:pPr>
            <a:r>
              <a:rPr lang="ru-RU" sz="3600" b="1" i="1" u="sng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Практическая значимость проекта:</a:t>
            </a:r>
            <a:endParaRPr lang="ru-RU" sz="1400" b="1" u="sng">
              <a:solidFill>
                <a:srgbClr val="FF000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результате реализации проекта дети и родители будут знать правила безопасного поведения на воде.</a:t>
            </a:r>
            <a:endParaRPr lang="ru-RU" sz="1400" b="1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выработана система взаимодействия педагогов ДОУ и родителей в деле обеспечения безопасности детей на водоёмах.</a:t>
            </a:r>
            <a:endParaRPr lang="ru-RU" sz="1400" b="1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Снизится риск несчастных случаев с детьми на летнем отдыхе у водоёма.</a:t>
            </a:r>
            <a:endParaRPr lang="ru-RU" sz="4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3315" name="Рисунок 3" descr="«Ознакомление с техникой безопасности по плаванию детей дошкольного возраст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105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991"/>
              </a:avLst>
            </a:prstTxWarp>
          </a:bodyPr>
          <a:lstStyle/>
          <a:p>
            <a:pPr algn="dist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и   педагоги</a:t>
            </a:r>
          </a:p>
        </p:txBody>
      </p:sp>
      <p:pic>
        <p:nvPicPr>
          <p:cNvPr id="15363" name="Рисунок 2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43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28650"/>
            <a:ext cx="990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1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7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1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0" y="4495800"/>
            <a:ext cx="7086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824"/>
              </a:avLst>
            </a:prstTxWarp>
          </a:bodyPr>
          <a:lstStyle/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2000" b="1">
              <a:latin typeface="Times New Roman" pitchFamily="18" charset="0"/>
            </a:endParaRPr>
          </a:p>
          <a:p>
            <a:pPr algn="ctr" eaLnBrk="0" hangingPunct="0"/>
            <a:endParaRPr lang="ru-RU" sz="3200"/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004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переохлаждайтесь и не перегревайтесь.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После приема пищи сделайте перерыв 1,5-2 часа.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купайтесь при температуре воды ниже 18 градусов, в воздуха ниже 22 градусов.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 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36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9530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находитесь длительное время под палящими лучами солнца</a:t>
            </a:r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17414" name="Рисунок 38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533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4114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741363"/>
            <a:ext cx="8382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60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657</TotalTime>
  <Words>509</Words>
  <Application>Microsoft Office PowerPoint</Application>
  <PresentationFormat>Экран (4:3)</PresentationFormat>
  <Paragraphs>90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Инструкция по оказанию первой медицинской помощи</vt:lpstr>
      <vt:lpstr>Слайд 21</vt:lpstr>
      <vt:lpstr>Транспортировка на берег.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Школа43</cp:lastModifiedBy>
  <cp:revision>62</cp:revision>
  <dcterms:created xsi:type="dcterms:W3CDTF">2013-09-24T05:57:37Z</dcterms:created>
  <dcterms:modified xsi:type="dcterms:W3CDTF">2022-05-20T02:18:43Z</dcterms:modified>
</cp:coreProperties>
</file>